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5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6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  <p:sldMasterId id="2147483967" r:id="rId2"/>
    <p:sldMasterId id="2147484015" r:id="rId3"/>
    <p:sldMasterId id="2147484277" r:id="rId4"/>
    <p:sldMasterId id="2147484290" r:id="rId5"/>
    <p:sldMasterId id="2147484306" r:id="rId6"/>
    <p:sldMasterId id="2147484349" r:id="rId7"/>
  </p:sldMasterIdLst>
  <p:notesMasterIdLst>
    <p:notesMasterId r:id="rId38"/>
  </p:notesMasterIdLst>
  <p:sldIdLst>
    <p:sldId id="292" r:id="rId8"/>
    <p:sldId id="432" r:id="rId9"/>
    <p:sldId id="433" r:id="rId10"/>
    <p:sldId id="419" r:id="rId11"/>
    <p:sldId id="420" r:id="rId12"/>
    <p:sldId id="421" r:id="rId13"/>
    <p:sldId id="422" r:id="rId14"/>
    <p:sldId id="423" r:id="rId15"/>
    <p:sldId id="425" r:id="rId16"/>
    <p:sldId id="447" r:id="rId17"/>
    <p:sldId id="448" r:id="rId18"/>
    <p:sldId id="435" r:id="rId19"/>
    <p:sldId id="436" r:id="rId20"/>
    <p:sldId id="437" r:id="rId21"/>
    <p:sldId id="438" r:id="rId22"/>
    <p:sldId id="439" r:id="rId23"/>
    <p:sldId id="443" r:id="rId24"/>
    <p:sldId id="440" r:id="rId25"/>
    <p:sldId id="434" r:id="rId26"/>
    <p:sldId id="446" r:id="rId27"/>
    <p:sldId id="381" r:id="rId28"/>
    <p:sldId id="384" r:id="rId29"/>
    <p:sldId id="441" r:id="rId30"/>
    <p:sldId id="385" r:id="rId31"/>
    <p:sldId id="389" r:id="rId32"/>
    <p:sldId id="388" r:id="rId33"/>
    <p:sldId id="393" r:id="rId34"/>
    <p:sldId id="398" r:id="rId35"/>
    <p:sldId id="399" r:id="rId36"/>
    <p:sldId id="40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C45C1-A7D6-4FAC-A3EB-223F5ED6A380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745A-3BFC-4F56-954C-89EFD691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2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5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55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8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35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55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721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69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0031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1" y="330201"/>
            <a:ext cx="162136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871134" y="330200"/>
            <a:ext cx="10175724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1018" y="1973264"/>
            <a:ext cx="9167894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945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9264" y="2133301"/>
            <a:ext cx="4840147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25659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© 2018 </a:t>
            </a:r>
            <a:r>
              <a:rPr lang="en-US" altLang="ko-KR" sz="1000" dirty="0" err="1" smtClean="0">
                <a:solidFill>
                  <a:srgbClr val="A6A6A6"/>
                </a:solidFill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 Academy, Inc. 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5" y="6354629"/>
            <a:ext cx="242676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407869" y="4303241"/>
            <a:ext cx="10655300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latinLnBrk="0">
              <a:defRPr/>
            </a:pPr>
            <a:endParaRPr lang="en-US" altLang="ko-K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latinLnBrk="0">
              <a:defRPr/>
            </a:pP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]</a:t>
            </a:r>
          </a:p>
          <a:p>
            <a:pPr latinLnBrk="0">
              <a:defRPr/>
            </a:pPr>
            <a:endParaRPr lang="en-US" altLang="ko-KR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본 강의교안의 저작권은 </a:t>
            </a:r>
            <a:r>
              <a:rPr lang="ko-KR" altLang="en-US" sz="14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한빛아카데미</a:t>
            </a:r>
            <a:r>
              <a:rPr lang="ko-KR" alt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㈜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에 있습니다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저작권법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최고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년 이하의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징역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또는 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천만원 이하의 벌금에 처할 수 있고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이를 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병과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(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倂科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)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할 수도 있습니다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  <a:endParaRPr lang="en-US" altLang="ko-KR" sz="1400" u="sng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12192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17" y="629377"/>
            <a:ext cx="7302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1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75057" y="901032"/>
            <a:ext cx="9980084" cy="1081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961880" y="3169240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2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73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42889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3618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211667" y="252413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5678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400051" y="330614"/>
            <a:ext cx="11360149" cy="572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5719233" cy="431323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6151034" y="1483877"/>
            <a:ext cx="5719233" cy="431323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0028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492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763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72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76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28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61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6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5744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478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143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4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60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27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5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606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85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3302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701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997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082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063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179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02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308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429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519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269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8407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7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84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547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085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9159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98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023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6794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7223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241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053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20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565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3222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427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20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424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5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32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999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107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643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810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4739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6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87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7327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9675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168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3819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776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6944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44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056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1436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432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60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13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8680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1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1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22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27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93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17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3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91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17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42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03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84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7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8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08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001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89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27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34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814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137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21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493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8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869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572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52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410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349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81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21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5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65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215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02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208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922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727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250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852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731911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99108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83868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1231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09764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21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6771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56875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0682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31208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08672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189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3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18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55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46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9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304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722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4250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23833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95890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63304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91653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99969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74974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6072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827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39661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76719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96286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00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68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791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438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22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7877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376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051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3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064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4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273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038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339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99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70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5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63" Type="http://schemas.openxmlformats.org/officeDocument/2006/relationships/slideLayout" Target="../slideLayouts/slideLayout134.xml"/><Relationship Id="rId6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8" Type="http://schemas.openxmlformats.org/officeDocument/2006/relationships/slideLayout" Target="../slideLayouts/slideLayout129.xml"/><Relationship Id="rId6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slideLayout" Target="../slideLayouts/slideLayout127.xml"/><Relationship Id="rId64" Type="http://schemas.openxmlformats.org/officeDocument/2006/relationships/slideLayout" Target="../slideLayouts/slideLayout135.xml"/><Relationship Id="rId69" Type="http://schemas.openxmlformats.org/officeDocument/2006/relationships/theme" Target="../theme/theme5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30.xml"/><Relationship Id="rId67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25.xml"/><Relationship Id="rId6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57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Relationship Id="rId60" Type="http://schemas.openxmlformats.org/officeDocument/2006/relationships/slideLayout" Target="../slideLayouts/slideLayout131.xml"/><Relationship Id="rId6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21.xml"/><Relationship Id="rId55" Type="http://schemas.openxmlformats.org/officeDocument/2006/relationships/slideLayout" Target="../slideLayouts/slideLayout1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0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6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682" r:id="rId12"/>
    <p:sldLayoutId id="2147483683" r:id="rId13"/>
    <p:sldLayoutId id="2147483684" r:id="rId14"/>
    <p:sldLayoutId id="2147483686" r:id="rId15"/>
    <p:sldLayoutId id="2147483687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3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8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4008" r:id="rId23"/>
    <p:sldLayoutId id="2147484009" r:id="rId24"/>
    <p:sldLayoutId id="2147484010" r:id="rId25"/>
    <p:sldLayoutId id="2147484012" r:id="rId26"/>
    <p:sldLayoutId id="2147484013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6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195" r:id="rId13"/>
    <p:sldLayoutId id="2147484196" r:id="rId14"/>
    <p:sldLayoutId id="2147484197" r:id="rId15"/>
    <p:sldLayoutId id="2147484199" r:id="rId16"/>
    <p:sldLayoutId id="2147484200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3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3" r:id="rId12"/>
    <p:sldLayoutId id="2147484305" r:id="rId13"/>
    <p:sldLayoutId id="2147484064" r:id="rId14"/>
    <p:sldLayoutId id="2147484065" r:id="rId15"/>
    <p:sldLayoutId id="2147484066" r:id="rId16"/>
    <p:sldLayoutId id="2147484069" r:id="rId17"/>
    <p:sldLayoutId id="2147484174" r:id="rId18"/>
    <p:sldLayoutId id="2147484175" r:id="rId19"/>
    <p:sldLayoutId id="2147484176" r:id="rId20"/>
    <p:sldLayoutId id="2147484177" r:id="rId21"/>
    <p:sldLayoutId id="2147484178" r:id="rId22"/>
    <p:sldLayoutId id="2147484179" r:id="rId23"/>
    <p:sldLayoutId id="2147484167" r:id="rId24"/>
    <p:sldLayoutId id="2147484168" r:id="rId25"/>
    <p:sldLayoutId id="2147484169" r:id="rId26"/>
    <p:sldLayoutId id="2147484170" r:id="rId27"/>
    <p:sldLayoutId id="2147484171" r:id="rId28"/>
    <p:sldLayoutId id="2147484172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83" r:id="rId36"/>
    <p:sldLayoutId id="2147484084" r:id="rId37"/>
    <p:sldLayoutId id="2147484085" r:id="rId38"/>
    <p:sldLayoutId id="2147484086" r:id="rId39"/>
    <p:sldLayoutId id="2147484087" r:id="rId40"/>
    <p:sldLayoutId id="2147484089" r:id="rId41"/>
    <p:sldLayoutId id="2147484090" r:id="rId42"/>
    <p:sldLayoutId id="2147484091" r:id="rId43"/>
    <p:sldLayoutId id="2147484092" r:id="rId44"/>
    <p:sldLayoutId id="2147484093" r:id="rId45"/>
    <p:sldLayoutId id="2147484396" r:id="rId46"/>
    <p:sldLayoutId id="2147484188" r:id="rId47"/>
    <p:sldLayoutId id="2147484189" r:id="rId48"/>
    <p:sldLayoutId id="2147484190" r:id="rId49"/>
    <p:sldLayoutId id="2147484192" r:id="rId50"/>
    <p:sldLayoutId id="2147484193" r:id="rId51"/>
    <p:sldLayoutId id="2147484181" r:id="rId52"/>
    <p:sldLayoutId id="2147484182" r:id="rId53"/>
    <p:sldLayoutId id="2147484183" r:id="rId54"/>
    <p:sldLayoutId id="2147484184" r:id="rId55"/>
    <p:sldLayoutId id="2147484185" r:id="rId56"/>
    <p:sldLayoutId id="2147484186" r:id="rId57"/>
    <p:sldLayoutId id="2147484050" r:id="rId58"/>
    <p:sldLayoutId id="2147484051" r:id="rId59"/>
    <p:sldLayoutId id="2147484052" r:id="rId60"/>
    <p:sldLayoutId id="2147484053" r:id="rId61"/>
    <p:sldLayoutId id="2147484054" r:id="rId62"/>
    <p:sldLayoutId id="2147484055" r:id="rId63"/>
    <p:sldLayoutId id="2147483987" r:id="rId64"/>
    <p:sldLayoutId id="2147483988" r:id="rId65"/>
    <p:sldLayoutId id="2147483989" r:id="rId66"/>
    <p:sldLayoutId id="2147483991" r:id="rId67"/>
    <p:sldLayoutId id="2147483992" r:id="rId6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5/29/2023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  <p:sldLayoutId id="2147484325" r:id="rId19"/>
    <p:sldLayoutId id="2147484326" r:id="rId20"/>
    <p:sldLayoutId id="2147484327" r:id="rId21"/>
    <p:sldLayoutId id="2147484328" r:id="rId22"/>
    <p:sldLayoutId id="2147484329" r:id="rId23"/>
    <p:sldLayoutId id="2147484330" r:id="rId24"/>
    <p:sldLayoutId id="2147484331" r:id="rId25"/>
    <p:sldLayoutId id="2147484332" r:id="rId26"/>
    <p:sldLayoutId id="2147484333" r:id="rId27"/>
    <p:sldLayoutId id="2147484334" r:id="rId2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9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08042" y="158149"/>
            <a:ext cx="10083958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>
                <a:latin typeface="+mn-ea"/>
                <a:ea typeface="+mn-ea"/>
              </a:rPr>
              <a:t>제</a:t>
            </a:r>
            <a:r>
              <a:rPr lang="en-US" altLang="ko-KR" sz="4000" dirty="0" smtClean="0">
                <a:latin typeface="+mn-ea"/>
                <a:ea typeface="+mn-ea"/>
              </a:rPr>
              <a:t>38</a:t>
            </a:r>
            <a:r>
              <a:rPr lang="ko-KR" altLang="en-US" sz="4000" dirty="0" smtClean="0">
                <a:latin typeface="+mn-ea"/>
                <a:ea typeface="+mn-ea"/>
              </a:rPr>
              <a:t>강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액티비티</a:t>
            </a:r>
            <a:r>
              <a:rPr lang="ko-KR" altLang="en-US" sz="4000" dirty="0" smtClean="0"/>
              <a:t> 라이프 사이클과 오디오 재생</a:t>
            </a:r>
            <a:r>
              <a:rPr lang="en-US" altLang="ko-KR" sz="4000" dirty="0" smtClean="0"/>
              <a:t>(1)</a:t>
            </a:r>
            <a:r>
              <a:rPr lang="ko-KR" altLang="en-US" sz="4000" dirty="0" smtClean="0"/>
              <a:t>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16548" y="1159223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Activity Life Cycle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오디오 재생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/>
          <p:cNvSpPr txBox="1">
            <a:spLocks/>
          </p:cNvSpPr>
          <p:nvPr/>
        </p:nvSpPr>
        <p:spPr>
          <a:xfrm>
            <a:off x="0" y="0"/>
            <a:ext cx="4123425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800" dirty="0" smtClean="0">
                <a:solidFill>
                  <a:schemeClr val="tx1"/>
                </a:solidFill>
              </a:rPr>
              <a:t> 생명주기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한혜인\Downloads\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58" y="-60385"/>
            <a:ext cx="6504318" cy="63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57061" y="63443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액티비티가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실행되는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5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/>
          <p:cNvSpPr txBox="1">
            <a:spLocks/>
          </p:cNvSpPr>
          <p:nvPr/>
        </p:nvSpPr>
        <p:spPr>
          <a:xfrm>
            <a:off x="0" y="0"/>
            <a:ext cx="8497639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000" dirty="0" smtClean="0">
                <a:solidFill>
                  <a:schemeClr val="tx1"/>
                </a:solidFill>
              </a:rPr>
              <a:t> 생명주기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3071" y="311115"/>
            <a:ext cx="19834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/>
              <a:t>callback </a:t>
            </a:r>
            <a:r>
              <a:rPr lang="ko-KR" altLang="en-US" b="1" dirty="0" err="1"/>
              <a:t>메소드</a:t>
            </a:r>
            <a:endParaRPr lang="en-US" altLang="ko-KR" sz="15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99760"/>
            <a:ext cx="7921625" cy="238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04" y="2658686"/>
            <a:ext cx="4245635" cy="306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69" y="3246348"/>
            <a:ext cx="2915886" cy="246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말풍선: 사각형 2"/>
          <p:cNvSpPr/>
          <p:nvPr/>
        </p:nvSpPr>
        <p:spPr>
          <a:xfrm>
            <a:off x="5706657" y="2623933"/>
            <a:ext cx="2711942" cy="748991"/>
          </a:xfrm>
          <a:custGeom>
            <a:avLst/>
            <a:gdLst>
              <a:gd name="connsiteX0" fmla="*/ 0 w 2713880"/>
              <a:gd name="connsiteY0" fmla="*/ 0 h 557430"/>
              <a:gd name="connsiteX1" fmla="*/ 452313 w 2713880"/>
              <a:gd name="connsiteY1" fmla="*/ 0 h 557430"/>
              <a:gd name="connsiteX2" fmla="*/ 452313 w 2713880"/>
              <a:gd name="connsiteY2" fmla="*/ 0 h 557430"/>
              <a:gd name="connsiteX3" fmla="*/ 1130783 w 2713880"/>
              <a:gd name="connsiteY3" fmla="*/ 0 h 557430"/>
              <a:gd name="connsiteX4" fmla="*/ 2713880 w 2713880"/>
              <a:gd name="connsiteY4" fmla="*/ 0 h 557430"/>
              <a:gd name="connsiteX5" fmla="*/ 2713880 w 2713880"/>
              <a:gd name="connsiteY5" fmla="*/ 325168 h 557430"/>
              <a:gd name="connsiteX6" fmla="*/ 2713880 w 2713880"/>
              <a:gd name="connsiteY6" fmla="*/ 325168 h 557430"/>
              <a:gd name="connsiteX7" fmla="*/ 2713880 w 2713880"/>
              <a:gd name="connsiteY7" fmla="*/ 464525 h 557430"/>
              <a:gd name="connsiteX8" fmla="*/ 2713880 w 2713880"/>
              <a:gd name="connsiteY8" fmla="*/ 557430 h 557430"/>
              <a:gd name="connsiteX9" fmla="*/ 1130783 w 2713880"/>
              <a:gd name="connsiteY9" fmla="*/ 557430 h 557430"/>
              <a:gd name="connsiteX10" fmla="*/ 802060 w 2713880"/>
              <a:gd name="connsiteY10" fmla="*/ 702958 h 557430"/>
              <a:gd name="connsiteX11" fmla="*/ 452313 w 2713880"/>
              <a:gd name="connsiteY11" fmla="*/ 557430 h 557430"/>
              <a:gd name="connsiteX12" fmla="*/ 0 w 2713880"/>
              <a:gd name="connsiteY12" fmla="*/ 557430 h 557430"/>
              <a:gd name="connsiteX13" fmla="*/ 0 w 2713880"/>
              <a:gd name="connsiteY13" fmla="*/ 464525 h 557430"/>
              <a:gd name="connsiteX14" fmla="*/ 0 w 2713880"/>
              <a:gd name="connsiteY14" fmla="*/ 325168 h 557430"/>
              <a:gd name="connsiteX15" fmla="*/ 0 w 2713880"/>
              <a:gd name="connsiteY15" fmla="*/ 325168 h 557430"/>
              <a:gd name="connsiteX16" fmla="*/ 0 w 2713880"/>
              <a:gd name="connsiteY16" fmla="*/ 0 h 557430"/>
              <a:gd name="connsiteX0" fmla="*/ 0 w 2713880"/>
              <a:gd name="connsiteY0" fmla="*/ 0 h 702958"/>
              <a:gd name="connsiteX1" fmla="*/ 452313 w 2713880"/>
              <a:gd name="connsiteY1" fmla="*/ 0 h 702958"/>
              <a:gd name="connsiteX2" fmla="*/ 452313 w 2713880"/>
              <a:gd name="connsiteY2" fmla="*/ 0 h 702958"/>
              <a:gd name="connsiteX3" fmla="*/ 1130783 w 2713880"/>
              <a:gd name="connsiteY3" fmla="*/ 0 h 702958"/>
              <a:gd name="connsiteX4" fmla="*/ 2713880 w 2713880"/>
              <a:gd name="connsiteY4" fmla="*/ 0 h 702958"/>
              <a:gd name="connsiteX5" fmla="*/ 2713880 w 2713880"/>
              <a:gd name="connsiteY5" fmla="*/ 325168 h 702958"/>
              <a:gd name="connsiteX6" fmla="*/ 2713880 w 2713880"/>
              <a:gd name="connsiteY6" fmla="*/ 325168 h 702958"/>
              <a:gd name="connsiteX7" fmla="*/ 2713880 w 2713880"/>
              <a:gd name="connsiteY7" fmla="*/ 464525 h 702958"/>
              <a:gd name="connsiteX8" fmla="*/ 2713880 w 2713880"/>
              <a:gd name="connsiteY8" fmla="*/ 557430 h 702958"/>
              <a:gd name="connsiteX9" fmla="*/ 783650 w 2713880"/>
              <a:gd name="connsiteY9" fmla="*/ 557430 h 702958"/>
              <a:gd name="connsiteX10" fmla="*/ 802060 w 2713880"/>
              <a:gd name="connsiteY10" fmla="*/ 702958 h 702958"/>
              <a:gd name="connsiteX11" fmla="*/ 452313 w 2713880"/>
              <a:gd name="connsiteY11" fmla="*/ 557430 h 702958"/>
              <a:gd name="connsiteX12" fmla="*/ 0 w 2713880"/>
              <a:gd name="connsiteY12" fmla="*/ 557430 h 702958"/>
              <a:gd name="connsiteX13" fmla="*/ 0 w 2713880"/>
              <a:gd name="connsiteY13" fmla="*/ 464525 h 702958"/>
              <a:gd name="connsiteX14" fmla="*/ 0 w 2713880"/>
              <a:gd name="connsiteY14" fmla="*/ 325168 h 702958"/>
              <a:gd name="connsiteX15" fmla="*/ 0 w 2713880"/>
              <a:gd name="connsiteY15" fmla="*/ 325168 h 702958"/>
              <a:gd name="connsiteX16" fmla="*/ 0 w 2713880"/>
              <a:gd name="connsiteY16" fmla="*/ 0 h 7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13880" h="702958">
                <a:moveTo>
                  <a:pt x="0" y="0"/>
                </a:moveTo>
                <a:lnTo>
                  <a:pt x="452313" y="0"/>
                </a:lnTo>
                <a:lnTo>
                  <a:pt x="452313" y="0"/>
                </a:lnTo>
                <a:lnTo>
                  <a:pt x="1130783" y="0"/>
                </a:lnTo>
                <a:lnTo>
                  <a:pt x="2713880" y="0"/>
                </a:lnTo>
                <a:lnTo>
                  <a:pt x="2713880" y="325168"/>
                </a:lnTo>
                <a:lnTo>
                  <a:pt x="2713880" y="325168"/>
                </a:lnTo>
                <a:lnTo>
                  <a:pt x="2713880" y="464525"/>
                </a:lnTo>
                <a:lnTo>
                  <a:pt x="2713880" y="557430"/>
                </a:lnTo>
                <a:lnTo>
                  <a:pt x="783650" y="557430"/>
                </a:lnTo>
                <a:lnTo>
                  <a:pt x="802060" y="702958"/>
                </a:lnTo>
                <a:lnTo>
                  <a:pt x="452313" y="557430"/>
                </a:lnTo>
                <a:lnTo>
                  <a:pt x="0" y="557430"/>
                </a:lnTo>
                <a:lnTo>
                  <a:pt x="0" y="464525"/>
                </a:lnTo>
                <a:lnTo>
                  <a:pt x="0" y="325168"/>
                </a:lnTo>
                <a:lnTo>
                  <a:pt x="0" y="325168"/>
                </a:lnTo>
                <a:lnTo>
                  <a:pt x="0" y="0"/>
                </a:lnTo>
                <a:close/>
              </a:path>
            </a:pathLst>
          </a:custGeom>
          <a:solidFill>
            <a:srgbClr val="EFF7F7"/>
          </a:solidFill>
          <a:ln w="44450">
            <a:solidFill>
              <a:srgbClr val="61AFAD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645111" y="2482606"/>
            <a:ext cx="347087" cy="353499"/>
            <a:chOff x="8877461" y="716337"/>
            <a:chExt cx="396044" cy="396044"/>
          </a:xfrm>
        </p:grpSpPr>
        <p:sp>
          <p:nvSpPr>
            <p:cNvPr id="10" name="타원 9"/>
            <p:cNvSpPr/>
            <p:nvPr/>
          </p:nvSpPr>
          <p:spPr>
            <a:xfrm>
              <a:off x="8877461" y="716337"/>
              <a:ext cx="396044" cy="396044"/>
            </a:xfrm>
            <a:prstGeom prst="ellipse">
              <a:avLst/>
            </a:prstGeom>
            <a:solidFill>
              <a:srgbClr val="FCFADC"/>
            </a:solidFill>
            <a:ln>
              <a:solidFill>
                <a:srgbClr val="EE9A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298" b="42951" l="1991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5" t="20821" r="15054" b="62558"/>
            <a:stretch/>
          </p:blipFill>
          <p:spPr>
            <a:xfrm>
              <a:off x="8913465" y="770593"/>
              <a:ext cx="360040" cy="318026"/>
            </a:xfrm>
            <a:prstGeom prst="rect">
              <a:avLst/>
            </a:prstGeom>
          </p:spPr>
        </p:pic>
      </p:grpSp>
      <p:sp>
        <p:nvSpPr>
          <p:cNvPr id="12" name="텍스트 개체 틀 2"/>
          <p:cNvSpPr txBox="1">
            <a:spLocks/>
          </p:cNvSpPr>
          <p:nvPr/>
        </p:nvSpPr>
        <p:spPr>
          <a:xfrm>
            <a:off x="5913945" y="2716789"/>
            <a:ext cx="2577938" cy="207957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callback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상황에 따라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재정의하여 사용함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4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63297" y="430605"/>
            <a:ext cx="7560840" cy="432048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오디오 실행의 기본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원리</a:t>
            </a:r>
          </a:p>
        </p:txBody>
      </p:sp>
      <p:pic>
        <p:nvPicPr>
          <p:cNvPr id="1026" name="Picture 2" descr="C:\Users\한혜인\Downloads\a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12777"/>
            <a:ext cx="7921626" cy="42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1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99528" y="105289"/>
            <a:ext cx="8424936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미디어 플레이어를 이용한 오디오 실행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60013" y="624026"/>
            <a:ext cx="7560840" cy="196681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  <a:ea typeface="+mn-ea"/>
              </a:rPr>
              <a:t> 프로젝트 개요</a:t>
            </a:r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개요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오디오의 자동 재생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어플리케이션 이름 </a:t>
            </a:r>
            <a:r>
              <a:rPr lang="en-US" altLang="ko-KR" dirty="0">
                <a:latin typeface="+mn-ea"/>
                <a:ea typeface="+mn-ea"/>
              </a:rPr>
              <a:t>: Audio</a:t>
            </a: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어플리케이션 라벨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노래 재생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 예시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60" y="2458950"/>
            <a:ext cx="2597025" cy="423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51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1757" y="22030"/>
            <a:ext cx="8497639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미디어 플레이어를 이용한 오디오 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84167" y="717403"/>
            <a:ext cx="7560840" cy="196681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[1] </a:t>
            </a:r>
            <a:r>
              <a:rPr lang="ko-KR" altLang="en-US" b="1" dirty="0" smtClean="0">
                <a:latin typeface="+mn-ea"/>
                <a:ea typeface="+mn-ea"/>
              </a:rPr>
              <a:t>오디오 파일 추가</a:t>
            </a:r>
            <a:r>
              <a:rPr lang="en-US" altLang="ko-KR" b="1" dirty="0" smtClean="0">
                <a:latin typeface="+mn-ea"/>
                <a:ea typeface="+mn-ea"/>
              </a:rPr>
              <a:t>(res/raw)</a:t>
            </a:r>
            <a:endParaRPr lang="en-US" altLang="ko-KR" b="1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            1) res </a:t>
            </a:r>
            <a:r>
              <a:rPr lang="ko-KR" altLang="en-US" dirty="0">
                <a:latin typeface="+mn-ea"/>
                <a:ea typeface="+mn-ea"/>
              </a:rPr>
              <a:t>폴더를 </a:t>
            </a:r>
            <a:r>
              <a:rPr lang="ko-KR" altLang="en-US" dirty="0" err="1">
                <a:latin typeface="+mn-ea"/>
                <a:ea typeface="+mn-ea"/>
              </a:rPr>
              <a:t>우클릭하고</a:t>
            </a:r>
            <a:r>
              <a:rPr lang="en-US" altLang="ko-KR" dirty="0">
                <a:latin typeface="+mn-ea"/>
                <a:ea typeface="+mn-ea"/>
              </a:rPr>
              <a:t> “New</a:t>
            </a:r>
            <a:r>
              <a:rPr lang="ko-KR" altLang="en-US" dirty="0">
                <a:latin typeface="+mn-ea"/>
                <a:ea typeface="+mn-ea"/>
              </a:rPr>
              <a:t>→</a:t>
            </a:r>
            <a:r>
              <a:rPr lang="en-US" altLang="ko-KR" dirty="0">
                <a:latin typeface="+mn-ea"/>
                <a:ea typeface="+mn-ea"/>
              </a:rPr>
              <a:t>Directory” </a:t>
            </a:r>
            <a:r>
              <a:rPr lang="ko-KR" altLang="en-US" dirty="0">
                <a:latin typeface="+mn-ea"/>
                <a:ea typeface="+mn-ea"/>
              </a:rPr>
              <a:t>선택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            2) </a:t>
            </a:r>
            <a:r>
              <a:rPr lang="ko-KR" altLang="en-US" dirty="0">
                <a:latin typeface="+mn-ea"/>
                <a:ea typeface="+mn-ea"/>
              </a:rPr>
              <a:t>추가할 </a:t>
            </a:r>
            <a:r>
              <a:rPr lang="ko-KR" altLang="en-US" dirty="0" err="1">
                <a:latin typeface="+mn-ea"/>
                <a:ea typeface="+mn-ea"/>
              </a:rPr>
              <a:t>폴더명</a:t>
            </a:r>
            <a:r>
              <a:rPr lang="en-US" altLang="ko-KR" dirty="0">
                <a:latin typeface="+mn-ea"/>
                <a:ea typeface="+mn-ea"/>
              </a:rPr>
              <a:t>(raw)</a:t>
            </a:r>
            <a:r>
              <a:rPr lang="ko-KR" altLang="en-US" dirty="0">
                <a:latin typeface="+mn-ea"/>
                <a:ea typeface="+mn-ea"/>
              </a:rPr>
              <a:t>을 작성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            3) </a:t>
            </a:r>
            <a:r>
              <a:rPr lang="ko-KR" altLang="en-US" dirty="0">
                <a:latin typeface="+mn-ea"/>
                <a:ea typeface="+mn-ea"/>
              </a:rPr>
              <a:t>오디오 파일을 </a:t>
            </a:r>
            <a:r>
              <a:rPr lang="en-US" altLang="ko-KR" dirty="0">
                <a:latin typeface="+mn-ea"/>
                <a:ea typeface="+mn-ea"/>
              </a:rPr>
              <a:t>res/raw </a:t>
            </a:r>
            <a:r>
              <a:rPr lang="ko-KR" altLang="en-US" dirty="0">
                <a:latin typeface="+mn-ea"/>
                <a:ea typeface="+mn-ea"/>
              </a:rPr>
              <a:t>폴더에 저장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	 ※ </a:t>
            </a:r>
            <a:r>
              <a:rPr lang="ko-KR" altLang="en-US" dirty="0">
                <a:latin typeface="+mn-ea"/>
                <a:ea typeface="+mn-ea"/>
              </a:rPr>
              <a:t>오디오 파일 유형 </a:t>
            </a:r>
            <a:r>
              <a:rPr lang="en-US" altLang="ko-KR" dirty="0">
                <a:latin typeface="+mn-ea"/>
                <a:ea typeface="+mn-ea"/>
              </a:rPr>
              <a:t>: .3gp, .mp3, .mp4, .mid, .egg, .wav </a:t>
            </a:r>
            <a:r>
              <a:rPr lang="ko-KR" altLang="en-US" dirty="0">
                <a:latin typeface="+mn-ea"/>
                <a:ea typeface="+mn-ea"/>
              </a:rPr>
              <a:t>등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  <a:ea typeface="+mn-ea"/>
              </a:rPr>
              <a:t>raw </a:t>
            </a:r>
            <a:r>
              <a:rPr lang="ko-KR" altLang="en-US" b="1" dirty="0" smtClean="0">
                <a:latin typeface="+mn-ea"/>
                <a:ea typeface="+mn-ea"/>
              </a:rPr>
              <a:t>폴더 만들기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9" y="3336163"/>
            <a:ext cx="7977130" cy="30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265" y="3103685"/>
            <a:ext cx="4594843" cy="147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 rot="16200000">
            <a:off x="6780076" y="4617132"/>
            <a:ext cx="360040" cy="288032"/>
          </a:xfrm>
          <a:prstGeom prst="rightArrow">
            <a:avLst/>
          </a:prstGeom>
          <a:solidFill>
            <a:srgbClr val="EE736C"/>
          </a:solidFill>
          <a:ln>
            <a:solidFill>
              <a:srgbClr val="EB5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25905" y="0"/>
            <a:ext cx="8497639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미디어 플레이어를 이용한 오디오 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65521" y="722471"/>
            <a:ext cx="8137277" cy="1966810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+mn-ea"/>
                <a:ea typeface="+mn-ea"/>
              </a:rPr>
              <a:t>[2] </a:t>
            </a:r>
            <a:r>
              <a:rPr lang="ko-KR" altLang="en-US" b="1" dirty="0" smtClean="0">
                <a:latin typeface="+mn-ea"/>
                <a:ea typeface="+mn-ea"/>
              </a:rPr>
              <a:t>이미지 </a:t>
            </a:r>
            <a:r>
              <a:rPr lang="ko-KR" altLang="en-US" b="1" dirty="0">
                <a:latin typeface="+mn-ea"/>
                <a:ea typeface="+mn-ea"/>
              </a:rPr>
              <a:t>파일 추가</a:t>
            </a:r>
            <a:r>
              <a:rPr lang="en-US" altLang="ko-KR" b="1" dirty="0">
                <a:latin typeface="+mn-ea"/>
                <a:ea typeface="+mn-ea"/>
              </a:rPr>
              <a:t>(res/</a:t>
            </a:r>
            <a:r>
              <a:rPr lang="en-US" altLang="ko-KR" b="1" dirty="0" err="1">
                <a:latin typeface="+mn-ea"/>
                <a:ea typeface="+mn-ea"/>
              </a:rPr>
              <a:t>drawable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  <a:ea typeface="+mn-ea"/>
              </a:rPr>
              <a:t>[3] </a:t>
            </a:r>
            <a:r>
              <a:rPr lang="ko-KR" altLang="en-US" b="1" dirty="0">
                <a:latin typeface="+mn-ea"/>
                <a:ea typeface="+mn-ea"/>
              </a:rPr>
              <a:t>텍스트 리소스 편집 </a:t>
            </a:r>
            <a:r>
              <a:rPr lang="en-US" altLang="ko-KR" b="1" dirty="0">
                <a:latin typeface="+mn-ea"/>
                <a:ea typeface="+mn-ea"/>
              </a:rPr>
              <a:t>(strings.xml)</a:t>
            </a: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            1)“</a:t>
            </a:r>
            <a:r>
              <a:rPr lang="en-US" altLang="ko-KR" dirty="0" err="1">
                <a:latin typeface="+mn-ea"/>
                <a:ea typeface="+mn-ea"/>
              </a:rPr>
              <a:t>app_name</a:t>
            </a:r>
            <a:r>
              <a:rPr lang="en-US" altLang="ko-KR" dirty="0">
                <a:latin typeface="+mn-ea"/>
                <a:ea typeface="+mn-ea"/>
              </a:rPr>
              <a:t>”</a:t>
            </a:r>
            <a:r>
              <a:rPr lang="ko-KR" altLang="en-US" dirty="0">
                <a:latin typeface="+mn-ea"/>
                <a:ea typeface="+mn-ea"/>
              </a:rPr>
              <a:t>속성값에 해당하는 데이터를 수정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latin typeface="+mn-ea"/>
                <a:ea typeface="+mn-ea"/>
              </a:rPr>
              <a:t>            2) </a:t>
            </a:r>
            <a:r>
              <a:rPr lang="ko-KR" altLang="en-US" dirty="0">
                <a:latin typeface="+mn-ea"/>
                <a:ea typeface="+mn-ea"/>
              </a:rPr>
              <a:t>노래 제목과 가사에 대응하는 속성값 추가</a:t>
            </a:r>
            <a:r>
              <a:rPr lang="en-US" altLang="ko-KR" dirty="0">
                <a:latin typeface="+mn-ea"/>
                <a:ea typeface="+mn-ea"/>
              </a:rPr>
              <a:t>(title, lyrics)</a:t>
            </a:r>
          </a:p>
          <a:p>
            <a:endParaRPr lang="en-US" altLang="ko-KR" b="1" dirty="0" smtClean="0">
              <a:latin typeface="+mn-ea"/>
              <a:ea typeface="+mn-ea"/>
            </a:endParaRPr>
          </a:p>
          <a:p>
            <a:pPr>
              <a:lnSpc>
                <a:spcPts val="22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5303912" y="2689281"/>
            <a:ext cx="1080120" cy="18618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img_hare.png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18" y="1255001"/>
            <a:ext cx="2088232" cy="11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27" y="3844716"/>
            <a:ext cx="6888310" cy="301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5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25905" y="70120"/>
            <a:ext cx="8497639" cy="432048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미디어 플레이어를 이용한 오디오 실행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6085" y="622139"/>
            <a:ext cx="9497338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[4] </a:t>
            </a:r>
            <a:r>
              <a:rPr lang="ko-KR" altLang="en-US" b="1" dirty="0" smtClean="0"/>
              <a:t>노래 배경 화면 설계</a:t>
            </a:r>
            <a:endParaRPr lang="en-US" altLang="ko-KR" b="1" dirty="0" smtClean="0"/>
          </a:p>
          <a:p>
            <a:pPr marL="971550" lvl="1" indent="-285750">
              <a:lnSpc>
                <a:spcPts val="2200"/>
              </a:lnSpc>
            </a:pPr>
            <a:r>
              <a:rPr lang="ko-KR" altLang="en-US" sz="2100" dirty="0" smtClean="0"/>
              <a:t>노래 제목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노래 이미지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가사를 수직</a:t>
            </a:r>
            <a:r>
              <a:rPr lang="en-US" altLang="ko-KR" sz="2100" dirty="0" smtClean="0"/>
              <a:t>(vertical)</a:t>
            </a:r>
            <a:r>
              <a:rPr lang="ko-KR" altLang="en-US" sz="2100" dirty="0" smtClean="0"/>
              <a:t>으로 배치하고 속성 정의</a:t>
            </a:r>
            <a:endParaRPr lang="en-US" altLang="ko-KR" sz="2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 </a:t>
            </a:r>
            <a:r>
              <a:rPr lang="ko-KR" altLang="en-US" b="1" dirty="0" smtClean="0"/>
              <a:t>소스코드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25" y="1895754"/>
            <a:ext cx="5966052" cy="494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32" y="1640713"/>
            <a:ext cx="5840268" cy="330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5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" y="0"/>
            <a:ext cx="2876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16178" r="9788" b="62706"/>
          <a:stretch/>
        </p:blipFill>
        <p:spPr bwMode="auto">
          <a:xfrm>
            <a:off x="1797016" y="665948"/>
            <a:ext cx="8518993" cy="131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18794" r="9479" b="15643"/>
          <a:stretch/>
        </p:blipFill>
        <p:spPr bwMode="auto">
          <a:xfrm>
            <a:off x="1797016" y="1984744"/>
            <a:ext cx="8518993" cy="407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52282" y="122873"/>
            <a:ext cx="8497639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미디어 플레이어를 이용한 오디오 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4844" y="632819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[</a:t>
            </a:r>
            <a:r>
              <a:rPr lang="en-US" altLang="ko-KR" b="1" dirty="0"/>
              <a:t>5</a:t>
            </a:r>
            <a:r>
              <a:rPr lang="en-US" altLang="ko-KR" b="1" dirty="0" smtClean="0"/>
              <a:t>] </a:t>
            </a: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출력</a:t>
            </a:r>
            <a:endParaRPr lang="en-US" altLang="ko-KR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3" y="1154559"/>
            <a:ext cx="6668951" cy="570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1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8403" t="10582" r="38297" b="-252"/>
          <a:stretch/>
        </p:blipFill>
        <p:spPr>
          <a:xfrm>
            <a:off x="568185" y="413239"/>
            <a:ext cx="3303556" cy="63392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3153"/>
            <a:ext cx="3438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2400" kern="0" dirty="0" smtClean="0">
                <a:solidFill>
                  <a:prstClr val="black"/>
                </a:solidFill>
              </a:rPr>
              <a:t>오디오 실행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프로젝트</a:t>
            </a:r>
          </a:p>
        </p:txBody>
      </p:sp>
      <p:sp>
        <p:nvSpPr>
          <p:cNvPr id="6" name="타원 5"/>
          <p:cNvSpPr/>
          <p:nvPr/>
        </p:nvSpPr>
        <p:spPr>
          <a:xfrm>
            <a:off x="2407931" y="5516759"/>
            <a:ext cx="741872" cy="7332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7"/>
          </p:cNvCxnSpPr>
          <p:nvPr/>
        </p:nvCxnSpPr>
        <p:spPr>
          <a:xfrm flipV="1">
            <a:off x="3041158" y="1396808"/>
            <a:ext cx="3904765" cy="4227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514" t="9796" r="38483" b="5024"/>
          <a:stretch/>
        </p:blipFill>
        <p:spPr>
          <a:xfrm>
            <a:off x="6945923" y="220747"/>
            <a:ext cx="3376246" cy="6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1" y="2950793"/>
            <a:ext cx="11616645" cy="167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 bwMode="gray">
          <a:xfrm>
            <a:off x="98755" y="0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액티비티와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인텐트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응용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  <a:p>
            <a:pPr marL="914400" lvl="1" indent="-457200" latinLnBrk="0">
              <a:buFont typeface="Wingdings" panose="05000000000000000000" pitchFamily="2" charset="2"/>
              <a:buChar char="Ø"/>
            </a:pPr>
            <a:r>
              <a:rPr kumimoji="0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액티비티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생명주기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45113" y="1221658"/>
            <a:ext cx="10815876" cy="165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anose="05000000000000000000" pitchFamily="2" charset="2"/>
              <a:buChar char="l"/>
            </a:pPr>
            <a:r>
              <a:rPr lang="ko-KR" altLang="en-US" kern="0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 생명주기</a:t>
            </a:r>
            <a:endParaRPr lang="en-US" altLang="ko-KR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§"/>
            </a:pPr>
            <a:r>
              <a:rPr lang="ko-KR" altLang="en-US" kern="0" dirty="0" err="1" smtClean="0">
                <a:latin typeface="맑은 고딕" pitchFamily="50" charset="-127"/>
                <a:ea typeface="맑은 고딕" pitchFamily="50" charset="-127"/>
              </a:rPr>
              <a:t>액티비티의</a:t>
            </a: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 생성부터 소멸까지의 주기를 뜻함</a:t>
            </a:r>
            <a:endParaRPr lang="en-US" altLang="ko-KR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§"/>
            </a:pPr>
            <a:r>
              <a:rPr lang="ko-KR" altLang="en-US" kern="0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 응용프로그램은 화면이 작아 동시에 여러 개의 </a:t>
            </a:r>
            <a:r>
              <a:rPr lang="ko-KR" altLang="en-US" kern="0" dirty="0" err="1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kern="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가 나올 수 없음</a:t>
            </a:r>
            <a:endParaRPr lang="en-US" altLang="ko-KR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§"/>
            </a:pPr>
            <a:r>
              <a:rPr lang="ko-KR" altLang="en-US" kern="0" dirty="0" smtClean="0">
                <a:latin typeface="맑은 고딕" pitchFamily="50" charset="-127"/>
                <a:ea typeface="맑은 고딕" pitchFamily="50" charset="-127"/>
              </a:rPr>
              <a:t>앞에 나오는 화면 하나만 활성화된 상태이고 나머지는 모두 비활성화된 상태로 남게 됨</a:t>
            </a:r>
            <a:endParaRPr lang="en-US" altLang="ko-KR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9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10883" y="783884"/>
          <a:ext cx="9481388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4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폴더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소스파일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편집내용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manifest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AndroidManifest.xml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.java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com.example.audio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MainActivity.java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이미지와 오디오가사출력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오디오 자동생성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res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drawable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img_hare.png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노래배경 이미지파일 추가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layout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activity_main.xml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노래 제목과 이미지 그리고 가사 출력설계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노래 재생화면 설계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mipmap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ic_launcher.png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raw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hare.mp3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노래 오디오 파일 추가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values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strings.xml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어플리케이션 라벨 수정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노래제목 및 가사에 대한 텍스트 리소스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rgbClr val="0070C0"/>
                </a:solidFill>
              </a:rPr>
              <a:t>파일 구성 편집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5810" b="46865"/>
          <a:stretch/>
        </p:blipFill>
        <p:spPr>
          <a:xfrm>
            <a:off x="167362" y="438345"/>
            <a:ext cx="7958721" cy="43896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68528" y="3248191"/>
            <a:ext cx="5032076" cy="286232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ko-KR" altLang="en-US" dirty="0"/>
              <a:t>노래 재생</a:t>
            </a:r>
            <a:r>
              <a:rPr lang="en-US" altLang="ko-KR" dirty="0"/>
              <a:t>&lt;/string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r>
              <a:rPr lang="en-US" altLang="ko-KR" dirty="0"/>
              <a:t>&lt;string name="title"&gt;</a:t>
            </a:r>
            <a:r>
              <a:rPr lang="ko-KR" altLang="en-US" dirty="0"/>
              <a:t>산토끼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&lt;string name="lyrics"&gt;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산토끼 토끼야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어디를 가느냐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깡총깡총 뛰면서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어디를 가느냐</a:t>
            </a:r>
          </a:p>
          <a:p>
            <a:r>
              <a:rPr lang="en-US" altLang="ko-KR" dirty="0"/>
              <a:t>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454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86264" y="0"/>
            <a:ext cx="658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res</a:t>
            </a:r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en-US" altLang="ko-KR" dirty="0" smtClean="0">
                <a:solidFill>
                  <a:srgbClr val="FF0000"/>
                </a:solidFill>
              </a:rPr>
              <a:t>raw</a:t>
            </a:r>
            <a:r>
              <a:rPr lang="ko-KR" altLang="en-US" dirty="0" smtClean="0">
                <a:solidFill>
                  <a:srgbClr val="FF0000"/>
                </a:solidFill>
              </a:rPr>
              <a:t>폴더를 만들고 음악파일 </a:t>
            </a:r>
            <a:r>
              <a:rPr lang="en-US" altLang="ko-KR" dirty="0" smtClean="0">
                <a:solidFill>
                  <a:srgbClr val="FF0000"/>
                </a:solidFill>
              </a:rPr>
              <a:t>hare.mp3</a:t>
            </a:r>
            <a:r>
              <a:rPr lang="ko-KR" altLang="en-US" dirty="0" smtClean="0">
                <a:solidFill>
                  <a:srgbClr val="FF0000"/>
                </a:solidFill>
              </a:rPr>
              <a:t>파일을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54087" b="41872"/>
          <a:stretch/>
        </p:blipFill>
        <p:spPr>
          <a:xfrm>
            <a:off x="181155" y="525926"/>
            <a:ext cx="7544954" cy="512437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415397" y="415001"/>
            <a:ext cx="4751352" cy="1125320"/>
            <a:chOff x="7013275" y="757063"/>
            <a:chExt cx="4751352" cy="11253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39065" t="46577" r="39940" b="44159"/>
            <a:stretch/>
          </p:blipFill>
          <p:spPr>
            <a:xfrm>
              <a:off x="7013275" y="757063"/>
              <a:ext cx="4751352" cy="112532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39137" t="50712" r="40447" b="44997"/>
            <a:stretch/>
          </p:blipFill>
          <p:spPr>
            <a:xfrm>
              <a:off x="7086601" y="1319723"/>
              <a:ext cx="4545622" cy="512840"/>
            </a:xfrm>
            <a:prstGeom prst="rect">
              <a:avLst/>
            </a:prstGeom>
          </p:spPr>
        </p:pic>
      </p:grpSp>
      <p:cxnSp>
        <p:nvCxnSpPr>
          <p:cNvPr id="10" name="직선 화살표 연결선 9"/>
          <p:cNvCxnSpPr/>
          <p:nvPr/>
        </p:nvCxnSpPr>
        <p:spPr>
          <a:xfrm flipV="1">
            <a:off x="6012611" y="1490501"/>
            <a:ext cx="1012443" cy="2408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5002" b="45073"/>
          <a:stretch/>
        </p:blipFill>
        <p:spPr>
          <a:xfrm>
            <a:off x="215660" y="253640"/>
            <a:ext cx="11317857" cy="60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62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142" y="0"/>
            <a:ext cx="99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res/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en-US" altLang="ko-KR" dirty="0" smtClean="0">
                <a:solidFill>
                  <a:srgbClr val="FF0000"/>
                </a:solidFill>
              </a:rPr>
              <a:t>img_hare.png</a:t>
            </a:r>
            <a:r>
              <a:rPr lang="ko-KR" altLang="en-US" dirty="0" smtClean="0">
                <a:solidFill>
                  <a:srgbClr val="FF0000"/>
                </a:solidFill>
              </a:rPr>
              <a:t>파일을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7342" b="33822"/>
          <a:stretch/>
        </p:blipFill>
        <p:spPr>
          <a:xfrm>
            <a:off x="457200" y="686878"/>
            <a:ext cx="11085339" cy="56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108" b="9352"/>
          <a:stretch/>
        </p:blipFill>
        <p:spPr>
          <a:xfrm>
            <a:off x="241541" y="369331"/>
            <a:ext cx="9566693" cy="63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183" b="14978"/>
          <a:stretch/>
        </p:blipFill>
        <p:spPr>
          <a:xfrm>
            <a:off x="595222" y="0"/>
            <a:ext cx="10403456" cy="66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1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8188" y="226131"/>
            <a:ext cx="6090249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="10dp" &gt;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="20sp"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="#3061380B"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 </a:t>
            </a:r>
            <a:r>
              <a:rPr lang="en-US" altLang="ko-KR" dirty="0" smtClean="0"/>
              <a:t>/&gt;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016150" y="1814301"/>
            <a:ext cx="4379343" cy="424731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img_hare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="100dp"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="@string/lyrics"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="100dp"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627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598" b="13059"/>
          <a:stretch/>
        </p:blipFill>
        <p:spPr>
          <a:xfrm>
            <a:off x="2303253" y="0"/>
            <a:ext cx="8781689" cy="67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60717" y="152783"/>
            <a:ext cx="103689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</a:t>
            </a:r>
            <a:r>
              <a:rPr lang="en-US" altLang="ko-KR" sz="1600" dirty="0" err="1"/>
              <a:t>com.example.audio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android.media.MediaPlayer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android.support.v7.app.AppCompatActivity;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MediaPlayer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mp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MediaPlayer</a:t>
            </a:r>
            <a:r>
              <a:rPr lang="en-US" altLang="ko-KR" sz="1600" dirty="0"/>
              <a:t>();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R.layout.activity_main</a:t>
            </a:r>
            <a:r>
              <a:rPr lang="en-US" altLang="ko-KR" sz="1600" dirty="0" smtClean="0"/>
              <a:t>);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mp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MediaPlayer.create</a:t>
            </a:r>
            <a:r>
              <a:rPr lang="en-US" altLang="ko-KR" sz="1600" dirty="0"/>
              <a:t>(this, </a:t>
            </a:r>
            <a:r>
              <a:rPr lang="en-US" altLang="ko-KR" sz="1600" dirty="0" err="1"/>
              <a:t>R.raw.hare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mp.setLooping</a:t>
            </a:r>
            <a:r>
              <a:rPr lang="en-US" altLang="ko-KR" sz="1600"/>
              <a:t>(false</a:t>
            </a:r>
            <a:r>
              <a:rPr lang="en-US" altLang="ko-KR" sz="1600" smtClean="0"/>
              <a:t>);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mp.start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onDestroy</a:t>
            </a:r>
            <a:r>
              <a:rPr lang="en-US" altLang="ko-KR" sz="1600" dirty="0"/>
              <a:t>()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mp.stop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mp.release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super.onDestroy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29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14" y="184666"/>
            <a:ext cx="6182342" cy="62619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5880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err="1"/>
              <a:t>액티비티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생명주기</a:t>
            </a:r>
            <a:r>
              <a:rPr lang="en-US" altLang="ko-KR" sz="2400" b="1" dirty="0" smtClean="0"/>
              <a:t>(Activity Life Cycle)</a:t>
            </a:r>
            <a:endParaRPr lang="ko-KR" altLang="en-US" sz="24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37106" y="1099868"/>
            <a:ext cx="5684808" cy="3549770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실행 상태</a:t>
            </a:r>
            <a:r>
              <a:rPr lang="en-US" altLang="ko-KR" sz="1800" b="1" dirty="0" smtClean="0"/>
              <a:t>(resumed, running):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 fontAlgn="base">
              <a:buNone/>
            </a:pPr>
            <a:r>
              <a:rPr lang="ko-KR" altLang="en-US" sz="1800" dirty="0" err="1" smtClean="0">
                <a:solidFill>
                  <a:srgbClr val="0070C0"/>
                </a:solidFill>
              </a:rPr>
              <a:t>액티비티가</a:t>
            </a:r>
            <a:r>
              <a:rPr lang="ko-KR" altLang="en-US" sz="1800" dirty="0" smtClean="0">
                <a:solidFill>
                  <a:srgbClr val="0070C0"/>
                </a:solidFill>
              </a:rPr>
              <a:t> 전경에 위치하고 있으며 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r>
              <a:rPr lang="ko-KR" altLang="en-US" sz="1800" dirty="0" smtClean="0">
                <a:solidFill>
                  <a:srgbClr val="0070C0"/>
                </a:solidFill>
              </a:rPr>
              <a:t>사용자의 포커스를 가지고 있다</a:t>
            </a:r>
            <a:r>
              <a:rPr lang="en-US" altLang="ko-KR" sz="1800" dirty="0" smtClean="0">
                <a:solidFill>
                  <a:srgbClr val="0070C0"/>
                </a:solidFill>
              </a:rPr>
              <a:t>.</a:t>
            </a:r>
            <a:r>
              <a:rPr lang="en-US" altLang="ko-KR" sz="1800" dirty="0" smtClean="0"/>
              <a:t> </a:t>
            </a:r>
          </a:p>
          <a:p>
            <a:pPr fontAlgn="base"/>
            <a:endParaRPr lang="ko-KR" altLang="en-US" sz="1800" dirty="0" smtClean="0"/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1800" b="1" dirty="0" err="1" smtClean="0"/>
              <a:t>일시멈춤</a:t>
            </a:r>
            <a:r>
              <a:rPr lang="ko-KR" altLang="en-US" sz="1800" b="1" dirty="0" smtClean="0"/>
              <a:t> 상태</a:t>
            </a:r>
            <a:r>
              <a:rPr lang="en-US" altLang="ko-KR" sz="1800" b="1" dirty="0" smtClean="0"/>
              <a:t>(paused):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 fontAlgn="base">
              <a:buNone/>
            </a:pPr>
            <a:r>
              <a:rPr lang="ko-KR" altLang="en-US" sz="1800" dirty="0" smtClean="0">
                <a:solidFill>
                  <a:srgbClr val="0070C0"/>
                </a:solidFill>
              </a:rPr>
              <a:t>다른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액티비티가</a:t>
            </a:r>
            <a:r>
              <a:rPr lang="ko-KR" altLang="en-US" sz="1800" dirty="0" smtClean="0">
                <a:solidFill>
                  <a:srgbClr val="0070C0"/>
                </a:solidFill>
              </a:rPr>
              <a:t> 전경에 있으며 포커스를 가지고 있지만 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r>
              <a:rPr lang="ko-KR" altLang="en-US" sz="1800" dirty="0" smtClean="0">
                <a:solidFill>
                  <a:srgbClr val="0070C0"/>
                </a:solidFill>
              </a:rPr>
              <a:t>현재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액티비티의</a:t>
            </a:r>
            <a:r>
              <a:rPr lang="ko-KR" altLang="en-US" sz="1800" dirty="0" smtClean="0">
                <a:solidFill>
                  <a:srgbClr val="0070C0"/>
                </a:solidFill>
              </a:rPr>
              <a:t> 일부가 아직도 화면에서 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r>
              <a:rPr lang="ko-KR" altLang="en-US" sz="1800" dirty="0" smtClean="0">
                <a:solidFill>
                  <a:srgbClr val="0070C0"/>
                </a:solidFill>
              </a:rPr>
              <a:t>보이고 있는 상태이다</a:t>
            </a:r>
            <a:r>
              <a:rPr lang="en-US" altLang="ko-KR" sz="1800" dirty="0" smtClean="0">
                <a:solidFill>
                  <a:srgbClr val="0070C0"/>
                </a:solidFill>
              </a:rPr>
              <a:t>. </a:t>
            </a:r>
          </a:p>
          <a:p>
            <a:pPr fontAlgn="base"/>
            <a:endParaRPr lang="en-US" altLang="ko-KR" sz="1800" dirty="0" smtClean="0"/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정지 상태</a:t>
            </a:r>
            <a:r>
              <a:rPr lang="en-US" altLang="ko-KR" sz="1800" b="1" dirty="0" smtClean="0"/>
              <a:t>(stopped):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 fontAlgn="base">
              <a:buNone/>
            </a:pPr>
            <a:r>
              <a:rPr lang="ko-KR" altLang="en-US" sz="1800" dirty="0" err="1" smtClean="0">
                <a:solidFill>
                  <a:srgbClr val="0070C0"/>
                </a:solidFill>
              </a:rPr>
              <a:t>액티비티는</a:t>
            </a:r>
            <a:r>
              <a:rPr lang="ko-KR" altLang="en-US" sz="1800" dirty="0" smtClean="0">
                <a:solidFill>
                  <a:srgbClr val="0070C0"/>
                </a:solidFill>
              </a:rPr>
              <a:t> 배경에 위치한다</a:t>
            </a:r>
            <a:r>
              <a:rPr lang="en-US" altLang="ko-KR" sz="1800" dirty="0" smtClean="0">
                <a:solidFill>
                  <a:srgbClr val="0070C0"/>
                </a:solidFill>
              </a:rPr>
              <a:t>. 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4684" b="21964"/>
          <a:stretch/>
        </p:blipFill>
        <p:spPr>
          <a:xfrm>
            <a:off x="138023" y="369332"/>
            <a:ext cx="10975453" cy="63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2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2529" name="_x202190320" descr="EMB00010f682c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988840"/>
            <a:ext cx="727142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3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012" y="43933"/>
            <a:ext cx="6796177" cy="608162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액티비티</a:t>
            </a:r>
            <a:r>
              <a:rPr lang="ko-KR" altLang="en-US" sz="2800" dirty="0" smtClean="0"/>
              <a:t> 객체 생성 단계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98986" y="761618"/>
            <a:ext cx="9823648" cy="5000827"/>
            <a:chOff x="2063552" y="2348880"/>
            <a:chExt cx="7123650" cy="320131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279576" y="2348880"/>
              <a:ext cx="4176464" cy="31683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7649" name="_x202127120" descr="EMB00010f682c9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2348881"/>
              <a:ext cx="7123650" cy="320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98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581" y="43934"/>
            <a:ext cx="4984630" cy="413266"/>
          </a:xfrm>
        </p:spPr>
        <p:txBody>
          <a:bodyPr>
            <a:normAutofit fontScale="90000"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일시 멈춤 상태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58852" y="563419"/>
            <a:ext cx="9906914" cy="4991992"/>
            <a:chOff x="2135561" y="2038536"/>
            <a:chExt cx="7266929" cy="311865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99856" y="2038536"/>
              <a:ext cx="2664296" cy="16784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8675" name="_x202190560" descr="EMB00010f682ca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561" y="2060848"/>
              <a:ext cx="7266929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076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63201"/>
            <a:ext cx="5726502" cy="368120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b="1" dirty="0" smtClean="0"/>
              <a:t>정지되었다가 다시 실행하는 경우</a:t>
            </a:r>
            <a:endParaRPr lang="ko-KR" altLang="en-US" sz="2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66749" y="709860"/>
            <a:ext cx="10753031" cy="5190607"/>
            <a:chOff x="1703512" y="2348880"/>
            <a:chExt cx="8060868" cy="345638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575720" y="2348880"/>
              <a:ext cx="5040560" cy="28083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9697" name="_x202190960" descr="EMB00010f682ca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2" y="2348880"/>
              <a:ext cx="8060868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30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351" y="1"/>
            <a:ext cx="3742426" cy="57797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중요한 </a:t>
            </a:r>
            <a:r>
              <a:rPr lang="ko-KR" altLang="en-US" sz="2800" dirty="0" err="1" smtClean="0"/>
              <a:t>콜백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메소드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7431" y="577971"/>
            <a:ext cx="10515600" cy="2889848"/>
          </a:xfrm>
        </p:spPr>
        <p:txBody>
          <a:bodyPr/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 </a:t>
            </a:r>
            <a:r>
              <a:rPr lang="en-US" altLang="ko-KR" b="1" dirty="0" err="1"/>
              <a:t>onCreate</a:t>
            </a:r>
            <a:r>
              <a:rPr lang="en-US" altLang="ko-KR" b="1" dirty="0" smtClean="0"/>
              <a:t>() </a:t>
            </a:r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액티비티가</a:t>
            </a:r>
            <a:r>
              <a:rPr lang="ko-KR" altLang="en-US" dirty="0" smtClean="0"/>
              <a:t> </a:t>
            </a:r>
            <a:r>
              <a:rPr lang="ko-KR" altLang="en-US" dirty="0"/>
              <a:t>생성되면서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중요한 </a:t>
            </a:r>
            <a:r>
              <a:rPr lang="ko-KR" altLang="en-US" dirty="0"/>
              <a:t>구성요소들을 </a:t>
            </a:r>
            <a:r>
              <a:rPr lang="ko-KR" altLang="en-US" dirty="0" smtClean="0"/>
              <a:t>초기화</a:t>
            </a:r>
            <a:endParaRPr lang="ko-KR" altLang="en-US" dirty="0"/>
          </a:p>
          <a:p>
            <a:pPr fontAlgn="base"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 </a:t>
            </a:r>
            <a:r>
              <a:rPr lang="en-US" altLang="ko-KR" b="1" dirty="0" err="1"/>
              <a:t>onPause</a:t>
            </a:r>
            <a:r>
              <a:rPr lang="en-US" altLang="ko-KR" b="1" dirty="0" smtClean="0"/>
              <a:t>()</a:t>
            </a:r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사용자가 </a:t>
            </a:r>
            <a:r>
              <a:rPr lang="ko-KR" altLang="en-US" dirty="0" err="1"/>
              <a:t>액티비티를</a:t>
            </a:r>
            <a:r>
              <a:rPr lang="ko-KR" altLang="en-US" dirty="0"/>
              <a:t> 떠나고 있을 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dirty="0" smtClean="0"/>
              <a:t>그 동안 </a:t>
            </a:r>
            <a:r>
              <a:rPr lang="ko-KR" altLang="en-US" dirty="0"/>
              <a:t>이루어졌던 변경사항을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55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412712" y="208538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ko-KR" altLang="en-US" sz="3200" dirty="0" err="1">
                <a:solidFill>
                  <a:prstClr val="white"/>
                </a:solidFill>
              </a:rPr>
              <a:t>액티비티의</a:t>
            </a:r>
            <a:r>
              <a:rPr lang="ko-KR" altLang="en-US" sz="3200" dirty="0">
                <a:solidFill>
                  <a:prstClr val="white"/>
                </a:solidFill>
              </a:rPr>
              <a:t> 생명주기</a:t>
            </a:r>
            <a:endParaRPr lang="en-US" altLang="ko-KR" sz="32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562" y="1408404"/>
            <a:ext cx="11852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하나의 </a:t>
            </a:r>
            <a:r>
              <a:rPr lang="ko-KR" altLang="en-US" dirty="0" err="1">
                <a:solidFill>
                  <a:prstClr val="black"/>
                </a:solidFill>
              </a:rPr>
              <a:t>액티비티가</a:t>
            </a:r>
            <a:r>
              <a:rPr lang="ko-KR" altLang="en-US" dirty="0">
                <a:solidFill>
                  <a:prstClr val="black"/>
                </a:solidFill>
              </a:rPr>
              <a:t> 시작되면 시스템은 </a:t>
            </a:r>
            <a:r>
              <a:rPr lang="en-US" altLang="ko-KR" dirty="0" err="1">
                <a:solidFill>
                  <a:prstClr val="black"/>
                </a:solidFill>
              </a:rPr>
              <a:t>onCreate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onStart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onResume</a:t>
            </a:r>
            <a:r>
              <a:rPr lang="en-US" altLang="ko-KR" dirty="0">
                <a:solidFill>
                  <a:prstClr val="black"/>
                </a:solidFill>
              </a:rPr>
              <a:t>()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callback </a:t>
            </a:r>
            <a:r>
              <a:rPr lang="ko-KR" altLang="en-US" dirty="0" err="1">
                <a:solidFill>
                  <a:prstClr val="black"/>
                </a:solidFill>
              </a:rPr>
              <a:t>메소드를</a:t>
            </a:r>
            <a:r>
              <a:rPr lang="ko-KR" altLang="en-US" dirty="0">
                <a:solidFill>
                  <a:prstClr val="black"/>
                </a:solidFill>
              </a:rPr>
              <a:t> 단계적으로 실행하면서 </a:t>
            </a:r>
            <a:r>
              <a:rPr lang="ko-KR" altLang="en-US" dirty="0" err="1">
                <a:solidFill>
                  <a:prstClr val="black"/>
                </a:solidFill>
              </a:rPr>
              <a:t>액티비티가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작동됨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 2" panose="05020102010507070707" pitchFamily="18" charset="2"/>
              <a:buChar char="¡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그 </a:t>
            </a:r>
            <a:r>
              <a:rPr lang="ko-KR" altLang="en-US" dirty="0">
                <a:solidFill>
                  <a:prstClr val="black"/>
                </a:solidFill>
              </a:rPr>
              <a:t>과정에서 다른 액티비티와의 관계 또는 시스템에 </a:t>
            </a:r>
            <a:r>
              <a:rPr lang="ko-KR" altLang="en-US" dirty="0" smtClean="0">
                <a:solidFill>
                  <a:prstClr val="black"/>
                </a:solidFill>
              </a:rPr>
              <a:t>의해 </a:t>
            </a:r>
            <a:r>
              <a:rPr lang="en-US" altLang="ko-KR" dirty="0" err="1" smtClean="0">
                <a:solidFill>
                  <a:prstClr val="black"/>
                </a:solidFill>
              </a:rPr>
              <a:t>onPause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onStop</a:t>
            </a:r>
            <a:r>
              <a:rPr lang="en-US" altLang="ko-KR" dirty="0">
                <a:solidFill>
                  <a:prstClr val="black"/>
                </a:solidFill>
              </a:rPr>
              <a:t>(), </a:t>
            </a:r>
            <a:r>
              <a:rPr lang="en-US" altLang="ko-KR" dirty="0" err="1">
                <a:solidFill>
                  <a:prstClr val="black"/>
                </a:solidFill>
              </a:rPr>
              <a:t>onDestroy</a:t>
            </a:r>
            <a:r>
              <a:rPr lang="en-US" altLang="ko-KR" dirty="0">
                <a:solidFill>
                  <a:prstClr val="black"/>
                </a:solidFill>
              </a:rPr>
              <a:t>()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callback </a:t>
            </a:r>
            <a:r>
              <a:rPr lang="ko-KR" altLang="en-US" dirty="0" err="1">
                <a:solidFill>
                  <a:prstClr val="black"/>
                </a:solidFill>
              </a:rPr>
              <a:t>메소드가</a:t>
            </a:r>
            <a:r>
              <a:rPr lang="ko-KR" altLang="en-US" dirty="0">
                <a:solidFill>
                  <a:prstClr val="black"/>
                </a:solidFill>
              </a:rPr>
              <a:t> 실행되면서 </a:t>
            </a:r>
            <a:r>
              <a:rPr lang="ko-KR" altLang="en-US" dirty="0" err="1">
                <a:solidFill>
                  <a:prstClr val="black"/>
                </a:solidFill>
              </a:rPr>
              <a:t>액티비티는</a:t>
            </a:r>
            <a:r>
              <a:rPr lang="ko-KR" altLang="en-US" dirty="0">
                <a:solidFill>
                  <a:prstClr val="black"/>
                </a:solidFill>
              </a:rPr>
              <a:t> 종료되거나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사용자에 의해 다시 호출되면 그 </a:t>
            </a:r>
            <a:r>
              <a:rPr lang="ko-KR" altLang="en-US" dirty="0" err="1">
                <a:solidFill>
                  <a:prstClr val="black"/>
                </a:solidFill>
              </a:rPr>
              <a:t>액티비티는</a:t>
            </a:r>
            <a:r>
              <a:rPr lang="ko-KR" altLang="en-US" dirty="0">
                <a:solidFill>
                  <a:prstClr val="black"/>
                </a:solidFill>
              </a:rPr>
              <a:t> 작동함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32525" r="9255" b="17408"/>
          <a:stretch/>
        </p:blipFill>
        <p:spPr bwMode="auto">
          <a:xfrm>
            <a:off x="769063" y="3028419"/>
            <a:ext cx="9843252" cy="380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6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7.xml><?xml version="1.0" encoding="utf-8"?>
<a:theme xmlns:a="http://schemas.openxmlformats.org/drawingml/2006/main" name="6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778</Words>
  <Application>Microsoft Office PowerPoint</Application>
  <PresentationFormat>와이드스크린</PresentationFormat>
  <Paragraphs>181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30</vt:i4>
      </vt:variant>
    </vt:vector>
  </HeadingPairs>
  <TitlesOfParts>
    <vt:vector size="49" baseType="lpstr">
      <vt:lpstr>HY견고딕</vt:lpstr>
      <vt:lpstr>HY헤드라인M</vt:lpstr>
      <vt:lpstr>굴림</vt:lpstr>
      <vt:lpstr>나눔고딕</vt:lpstr>
      <vt:lpstr>맑은 고딕</vt:lpstr>
      <vt:lpstr>Arial</vt:lpstr>
      <vt:lpstr>Calibri</vt:lpstr>
      <vt:lpstr>Calibri Light</vt:lpstr>
      <vt:lpstr>Tahoma</vt:lpstr>
      <vt:lpstr>Verdana</vt:lpstr>
      <vt:lpstr>Wingdings</vt:lpstr>
      <vt:lpstr>Wingdings 2</vt:lpstr>
      <vt:lpstr>Office Theme</vt:lpstr>
      <vt:lpstr>4_Office 테마</vt:lpstr>
      <vt:lpstr>1_Office Theme</vt:lpstr>
      <vt:lpstr>10_Office 테마</vt:lpstr>
      <vt:lpstr>2_Office Theme</vt:lpstr>
      <vt:lpstr>3_Office Theme</vt:lpstr>
      <vt:lpstr>6_Office 테마</vt:lpstr>
      <vt:lpstr>제38강 액티비티 라이프 사이클과 오디오 재생(1)     </vt:lpstr>
      <vt:lpstr>PowerPoint 프레젠테이션</vt:lpstr>
      <vt:lpstr>PowerPoint 프레젠테이션</vt:lpstr>
      <vt:lpstr>액티비티 상태</vt:lpstr>
      <vt:lpstr>액티비티 객체 생성 단계</vt:lpstr>
      <vt:lpstr>일시 멈춤 상태</vt:lpstr>
      <vt:lpstr>정지되었다가 다시 실행하는 경우</vt:lpstr>
      <vt:lpstr>중요한 콜백 메소드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131</cp:revision>
  <dcterms:created xsi:type="dcterms:W3CDTF">2020-05-09T07:40:47Z</dcterms:created>
  <dcterms:modified xsi:type="dcterms:W3CDTF">2023-05-29T15:22:51Z</dcterms:modified>
</cp:coreProperties>
</file>